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6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al MT Pro" panose="020B0604020202020204" charset="0"/>
      <p:regular r:id="rId13"/>
    </p:embeddedFont>
    <p:embeddedFont>
      <p:font typeface="Arial MT Pro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>
        <p:scale>
          <a:sx n="56" d="100"/>
          <a:sy n="56" d="100"/>
        </p:scale>
        <p:origin x="63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910C2-0FC2-43FA-B8C6-90C5F602C51E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1E133-B57A-437C-A9A9-4AAE3C8B9E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43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1E133-B57A-437C-A9A9-4AAE3C8B9EE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51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638951" cy="10287000"/>
          </a:xfrm>
          <a:custGeom>
            <a:avLst/>
            <a:gdLst/>
            <a:ahLst/>
            <a:cxnLst/>
            <a:rect l="l" t="t" r="r" b="b"/>
            <a:pathLst>
              <a:path w="4638951" h="10287000">
                <a:moveTo>
                  <a:pt x="0" y="0"/>
                </a:moveTo>
                <a:lnTo>
                  <a:pt x="4638951" y="0"/>
                </a:lnTo>
                <a:lnTo>
                  <a:pt x="46389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-31712" r="-6342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90557" y="3343868"/>
            <a:ext cx="9883693" cy="3931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15"/>
              </a:lnSpc>
            </a:pPr>
            <a:r>
              <a:rPr lang="en-US" sz="7225" b="1" spc="-397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PREDICTING USED CAR PRICES USING MACHINE LEARNING </a:t>
            </a:r>
          </a:p>
        </p:txBody>
      </p:sp>
      <p:sp>
        <p:nvSpPr>
          <p:cNvPr id="5" name="Freeform 5"/>
          <p:cNvSpPr/>
          <p:nvPr/>
        </p:nvSpPr>
        <p:spPr>
          <a:xfrm>
            <a:off x="4638951" y="0"/>
            <a:ext cx="11486045" cy="1616607"/>
          </a:xfrm>
          <a:custGeom>
            <a:avLst/>
            <a:gdLst/>
            <a:ahLst/>
            <a:cxnLst/>
            <a:rect l="l" t="t" r="r" b="b"/>
            <a:pathLst>
              <a:path w="11486045" h="1616607">
                <a:moveTo>
                  <a:pt x="0" y="0"/>
                </a:moveTo>
                <a:lnTo>
                  <a:pt x="11486045" y="0"/>
                </a:lnTo>
                <a:lnTo>
                  <a:pt x="11486045" y="1616607"/>
                </a:lnTo>
                <a:lnTo>
                  <a:pt x="0" y="1616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 l="-1094" r="-284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383000" y="9105900"/>
            <a:ext cx="3205298" cy="1048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20"/>
              </a:lnSpc>
            </a:pPr>
            <a:r>
              <a:rPr lang="en-US" sz="2000" b="1" spc="-44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Presented By</a:t>
            </a:r>
          </a:p>
          <a:p>
            <a:pPr algn="l">
              <a:lnSpc>
                <a:spcPts val="2020"/>
              </a:lnSpc>
            </a:pPr>
            <a:endParaRPr lang="en-US" sz="2000" b="1" spc="-44" dirty="0">
              <a:solidFill>
                <a:srgbClr val="00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algn="l">
              <a:lnSpc>
                <a:spcPts val="2020"/>
              </a:lnSpc>
            </a:pPr>
            <a:r>
              <a:rPr lang="en-US" sz="2000" b="1" spc="-44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Swetha J</a:t>
            </a:r>
          </a:p>
          <a:p>
            <a:pPr algn="l">
              <a:lnSpc>
                <a:spcPts val="2020"/>
              </a:lnSpc>
            </a:pPr>
            <a:r>
              <a:rPr lang="en-US" sz="2000" b="1" spc="-44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Harini 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143500"/>
            <a:ext cx="18288000" cy="5143500"/>
            <a:chOff x="0" y="0"/>
            <a:chExt cx="4816593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18078" y="6591935"/>
            <a:ext cx="10451844" cy="186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20"/>
              </a:lnSpc>
              <a:spcBef>
                <a:spcPct val="0"/>
              </a:spcBef>
            </a:pPr>
            <a:r>
              <a:rPr lang="en-US" sz="9800" b="1">
                <a:solidFill>
                  <a:srgbClr val="593C8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THANK YOU</a:t>
            </a:r>
          </a:p>
        </p:txBody>
      </p:sp>
    </p:spTree>
  </p:cSld>
  <p:clrMapOvr>
    <a:masterClrMapping/>
  </p:clrMapOvr>
  <p:transition spd="slow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263" y="1011135"/>
            <a:ext cx="6417963" cy="82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PROBLEM STATEMENT</a:t>
            </a:r>
          </a:p>
        </p:txBody>
      </p:sp>
      <p:sp>
        <p:nvSpPr>
          <p:cNvPr id="3" name="Freeform 3"/>
          <p:cNvSpPr/>
          <p:nvPr/>
        </p:nvSpPr>
        <p:spPr>
          <a:xfrm>
            <a:off x="621644" y="4127375"/>
            <a:ext cx="5237497" cy="2933320"/>
          </a:xfrm>
          <a:custGeom>
            <a:avLst/>
            <a:gdLst/>
            <a:ahLst/>
            <a:cxnLst/>
            <a:rect l="l" t="t" r="r" b="b"/>
            <a:pathLst>
              <a:path w="5237497" h="2933320">
                <a:moveTo>
                  <a:pt x="0" y="0"/>
                </a:moveTo>
                <a:lnTo>
                  <a:pt x="5237497" y="0"/>
                </a:lnTo>
                <a:lnTo>
                  <a:pt x="5237497" y="2933321"/>
                </a:lnTo>
                <a:lnTo>
                  <a:pt x="0" y="293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5157" b="-5635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13854" y="4133211"/>
            <a:ext cx="5675343" cy="3056909"/>
          </a:xfrm>
          <a:custGeom>
            <a:avLst/>
            <a:gdLst/>
            <a:ahLst/>
            <a:cxnLst/>
            <a:rect l="l" t="t" r="r" b="b"/>
            <a:pathLst>
              <a:path w="5675343" h="3056909">
                <a:moveTo>
                  <a:pt x="0" y="0"/>
                </a:moveTo>
                <a:lnTo>
                  <a:pt x="5675342" y="0"/>
                </a:lnTo>
                <a:lnTo>
                  <a:pt x="5675342" y="3056908"/>
                </a:lnTo>
                <a:lnTo>
                  <a:pt x="0" y="305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828" r="-79200" b="-4938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32670" y="4223622"/>
            <a:ext cx="4410372" cy="2966497"/>
          </a:xfrm>
          <a:custGeom>
            <a:avLst/>
            <a:gdLst/>
            <a:ahLst/>
            <a:cxnLst/>
            <a:rect l="l" t="t" r="r" b="b"/>
            <a:pathLst>
              <a:path w="4410372" h="2966497">
                <a:moveTo>
                  <a:pt x="0" y="0"/>
                </a:moveTo>
                <a:lnTo>
                  <a:pt x="4410372" y="0"/>
                </a:lnTo>
                <a:lnTo>
                  <a:pt x="4410372" y="2966497"/>
                </a:lnTo>
                <a:lnTo>
                  <a:pt x="0" y="2966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030" r="-5572" b="-5002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07085" y="7371793"/>
            <a:ext cx="37283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Dataset summary: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4,009 used cars with 12 attributes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30935" y="7176531"/>
            <a:ext cx="431153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Project Goal: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Helps buyers and sellers estimate fair prices and make informed purchasing decisions.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6889" y="7176531"/>
            <a:ext cx="4692834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Objective: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Predict the resale price of used cars based on features like brand, year, mileage, fuel type, and engine size.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2263" y="2013457"/>
            <a:ext cx="6215211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Source:</a:t>
            </a:r>
            <a:r>
              <a:rPr lang="en-US" sz="2099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Kaggle (Used Car Price Prediction Dataset)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22853" y="0"/>
            <a:ext cx="10714317" cy="10287000"/>
            <a:chOff x="0" y="0"/>
            <a:chExt cx="282187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21878" cy="2709333"/>
            </a:xfrm>
            <a:custGeom>
              <a:avLst/>
              <a:gdLst/>
              <a:ahLst/>
              <a:cxnLst/>
              <a:rect l="l" t="t" r="r" b="b"/>
              <a:pathLst>
                <a:path w="2821878" h="2709333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2187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42437" y="4701794"/>
            <a:ext cx="1658767" cy="1658767"/>
          </a:xfrm>
          <a:custGeom>
            <a:avLst/>
            <a:gdLst/>
            <a:ahLst/>
            <a:cxnLst/>
            <a:rect l="l" t="t" r="r" b="b"/>
            <a:pathLst>
              <a:path w="1658767" h="1658767">
                <a:moveTo>
                  <a:pt x="0" y="0"/>
                </a:moveTo>
                <a:lnTo>
                  <a:pt x="1658768" y="0"/>
                </a:lnTo>
                <a:lnTo>
                  <a:pt x="1658768" y="1658767"/>
                </a:lnTo>
                <a:lnTo>
                  <a:pt x="0" y="1658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00751" y="1995456"/>
            <a:ext cx="1589298" cy="1706206"/>
          </a:xfrm>
          <a:custGeom>
            <a:avLst/>
            <a:gdLst/>
            <a:ahLst/>
            <a:cxnLst/>
            <a:rect l="l" t="t" r="r" b="b"/>
            <a:pathLst>
              <a:path w="1589298" h="1706206">
                <a:moveTo>
                  <a:pt x="0" y="0"/>
                </a:moveTo>
                <a:lnTo>
                  <a:pt x="1589298" y="0"/>
                </a:lnTo>
                <a:lnTo>
                  <a:pt x="1589298" y="1706207"/>
                </a:lnTo>
                <a:lnTo>
                  <a:pt x="0" y="1706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31282" y="7360692"/>
            <a:ext cx="1681078" cy="1668852"/>
          </a:xfrm>
          <a:custGeom>
            <a:avLst/>
            <a:gdLst/>
            <a:ahLst/>
            <a:cxnLst/>
            <a:rect l="l" t="t" r="r" b="b"/>
            <a:pathLst>
              <a:path w="1681078" h="1668852">
                <a:moveTo>
                  <a:pt x="0" y="0"/>
                </a:moveTo>
                <a:lnTo>
                  <a:pt x="1681078" y="0"/>
                </a:lnTo>
                <a:lnTo>
                  <a:pt x="1681078" y="1668852"/>
                </a:lnTo>
                <a:lnTo>
                  <a:pt x="0" y="16688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074643" y="283502"/>
            <a:ext cx="8852710" cy="81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6"/>
              </a:lnSpc>
              <a:spcBef>
                <a:spcPct val="0"/>
              </a:spcBef>
            </a:pPr>
            <a:r>
              <a:rPr lang="en-US" sz="4233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DATASET ANALYSIS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5053954" y="2792740"/>
            <a:ext cx="1470928" cy="0"/>
          </a:xfrm>
          <a:prstGeom prst="line">
            <a:avLst/>
          </a:prstGeom>
          <a:ln w="2571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5053954" y="5659765"/>
            <a:ext cx="1470928" cy="0"/>
          </a:xfrm>
          <a:prstGeom prst="line">
            <a:avLst/>
          </a:prstGeom>
          <a:ln w="2571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5053954" y="8525801"/>
            <a:ext cx="1470928" cy="0"/>
          </a:xfrm>
          <a:prstGeom prst="line">
            <a:avLst/>
          </a:prstGeom>
          <a:ln w="2571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7591682" y="1944943"/>
            <a:ext cx="9448579" cy="175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7"/>
              </a:lnSpc>
              <a:spcBef>
                <a:spcPct val="0"/>
              </a:spcBef>
            </a:pPr>
            <a:r>
              <a:rPr lang="en-US" sz="2462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PRICE &amp; MILEAGE INSIGHTS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  <a:r>
              <a:rPr lang="en-US" sz="2462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</a:t>
            </a:r>
            <a:r>
              <a:rPr lang="en-US" sz="2462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rice is right-skewed with most cars under $20K. Mileage also skews low, mainly under 100K mile</a:t>
            </a:r>
            <a:r>
              <a:rPr lang="en-US" sz="2462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s.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  <a:endParaRPr lang="en-US" sz="2462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91682" y="4756795"/>
            <a:ext cx="10081451" cy="171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BRAND TRENDS &amp; RELATIONSHIPS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Brands like Toyota, Ford, and BMW dominate the data. Strong links observed between price, mileage, age, and model.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FFFFFF"/>
              </a:solidFill>
              <a:latin typeface="Arial MT Pro"/>
              <a:ea typeface="Arial MT Pro"/>
              <a:cs typeface="Arial MT Pro"/>
              <a:sym typeface="Arial MT Pr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91682" y="7622831"/>
            <a:ext cx="9825530" cy="171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MISSING VALUES, DUPLICATES &amp; OUTLIERS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Missing values filled using median. Duplicates removed. Outliers handled using IQR to avoid distorted predictions.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FFFFFF"/>
              </a:solidFill>
              <a:latin typeface="Arial MT Pro"/>
              <a:ea typeface="Arial MT Pro"/>
              <a:cs typeface="Arial MT Pro"/>
              <a:sym typeface="Arial MT Pro"/>
            </a:endParaRP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01837" y="2434068"/>
            <a:ext cx="3793082" cy="545572"/>
            <a:chOff x="0" y="0"/>
            <a:chExt cx="1184182" cy="170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4182" cy="170325"/>
            </a:xfrm>
            <a:custGeom>
              <a:avLst/>
              <a:gdLst/>
              <a:ahLst/>
              <a:cxnLst/>
              <a:rect l="l" t="t" r="r" b="b"/>
              <a:pathLst>
                <a:path w="1184182" h="170325">
                  <a:moveTo>
                    <a:pt x="39865" y="0"/>
                  </a:moveTo>
                  <a:lnTo>
                    <a:pt x="1144318" y="0"/>
                  </a:lnTo>
                  <a:cubicBezTo>
                    <a:pt x="1154891" y="0"/>
                    <a:pt x="1165030" y="4200"/>
                    <a:pt x="1172506" y="11676"/>
                  </a:cubicBezTo>
                  <a:cubicBezTo>
                    <a:pt x="1179982" y="19152"/>
                    <a:pt x="1184182" y="29292"/>
                    <a:pt x="1184182" y="39865"/>
                  </a:cubicBezTo>
                  <a:lnTo>
                    <a:pt x="1184182" y="130461"/>
                  </a:lnTo>
                  <a:cubicBezTo>
                    <a:pt x="1184182" y="141033"/>
                    <a:pt x="1179982" y="151173"/>
                    <a:pt x="1172506" y="158649"/>
                  </a:cubicBezTo>
                  <a:cubicBezTo>
                    <a:pt x="1165030" y="166125"/>
                    <a:pt x="1154891" y="170325"/>
                    <a:pt x="1144318" y="170325"/>
                  </a:cubicBezTo>
                  <a:lnTo>
                    <a:pt x="39865" y="170325"/>
                  </a:lnTo>
                  <a:cubicBezTo>
                    <a:pt x="17848" y="170325"/>
                    <a:pt x="0" y="152477"/>
                    <a:pt x="0" y="130461"/>
                  </a:cubicBezTo>
                  <a:lnTo>
                    <a:pt x="0" y="39865"/>
                  </a:lnTo>
                  <a:cubicBezTo>
                    <a:pt x="0" y="17848"/>
                    <a:pt x="17848" y="0"/>
                    <a:pt x="398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84182" cy="21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01837" y="5519225"/>
            <a:ext cx="3793082" cy="545572"/>
            <a:chOff x="0" y="0"/>
            <a:chExt cx="1184182" cy="1703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4182" cy="170325"/>
            </a:xfrm>
            <a:custGeom>
              <a:avLst/>
              <a:gdLst/>
              <a:ahLst/>
              <a:cxnLst/>
              <a:rect l="l" t="t" r="r" b="b"/>
              <a:pathLst>
                <a:path w="1184182" h="170325">
                  <a:moveTo>
                    <a:pt x="39865" y="0"/>
                  </a:moveTo>
                  <a:lnTo>
                    <a:pt x="1144318" y="0"/>
                  </a:lnTo>
                  <a:cubicBezTo>
                    <a:pt x="1154891" y="0"/>
                    <a:pt x="1165030" y="4200"/>
                    <a:pt x="1172506" y="11676"/>
                  </a:cubicBezTo>
                  <a:cubicBezTo>
                    <a:pt x="1179982" y="19152"/>
                    <a:pt x="1184182" y="29292"/>
                    <a:pt x="1184182" y="39865"/>
                  </a:cubicBezTo>
                  <a:lnTo>
                    <a:pt x="1184182" y="130461"/>
                  </a:lnTo>
                  <a:cubicBezTo>
                    <a:pt x="1184182" y="141033"/>
                    <a:pt x="1179982" y="151173"/>
                    <a:pt x="1172506" y="158649"/>
                  </a:cubicBezTo>
                  <a:cubicBezTo>
                    <a:pt x="1165030" y="166125"/>
                    <a:pt x="1154891" y="170325"/>
                    <a:pt x="1144318" y="170325"/>
                  </a:cubicBezTo>
                  <a:lnTo>
                    <a:pt x="39865" y="170325"/>
                  </a:lnTo>
                  <a:cubicBezTo>
                    <a:pt x="17848" y="170325"/>
                    <a:pt x="0" y="152477"/>
                    <a:pt x="0" y="130461"/>
                  </a:cubicBezTo>
                  <a:lnTo>
                    <a:pt x="0" y="39865"/>
                  </a:lnTo>
                  <a:cubicBezTo>
                    <a:pt x="0" y="17848"/>
                    <a:pt x="17848" y="0"/>
                    <a:pt x="398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84182" cy="21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01837" y="8800550"/>
            <a:ext cx="3793082" cy="545572"/>
            <a:chOff x="0" y="0"/>
            <a:chExt cx="1184182" cy="1703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4182" cy="170325"/>
            </a:xfrm>
            <a:custGeom>
              <a:avLst/>
              <a:gdLst/>
              <a:ahLst/>
              <a:cxnLst/>
              <a:rect l="l" t="t" r="r" b="b"/>
              <a:pathLst>
                <a:path w="1184182" h="170325">
                  <a:moveTo>
                    <a:pt x="39865" y="0"/>
                  </a:moveTo>
                  <a:lnTo>
                    <a:pt x="1144318" y="0"/>
                  </a:lnTo>
                  <a:cubicBezTo>
                    <a:pt x="1154891" y="0"/>
                    <a:pt x="1165030" y="4200"/>
                    <a:pt x="1172506" y="11676"/>
                  </a:cubicBezTo>
                  <a:cubicBezTo>
                    <a:pt x="1179982" y="19152"/>
                    <a:pt x="1184182" y="29292"/>
                    <a:pt x="1184182" y="39865"/>
                  </a:cubicBezTo>
                  <a:lnTo>
                    <a:pt x="1184182" y="130461"/>
                  </a:lnTo>
                  <a:cubicBezTo>
                    <a:pt x="1184182" y="141033"/>
                    <a:pt x="1179982" y="151173"/>
                    <a:pt x="1172506" y="158649"/>
                  </a:cubicBezTo>
                  <a:cubicBezTo>
                    <a:pt x="1165030" y="166125"/>
                    <a:pt x="1154891" y="170325"/>
                    <a:pt x="1144318" y="170325"/>
                  </a:cubicBezTo>
                  <a:lnTo>
                    <a:pt x="39865" y="170325"/>
                  </a:lnTo>
                  <a:cubicBezTo>
                    <a:pt x="17848" y="170325"/>
                    <a:pt x="0" y="152477"/>
                    <a:pt x="0" y="130461"/>
                  </a:cubicBezTo>
                  <a:lnTo>
                    <a:pt x="0" y="39865"/>
                  </a:lnTo>
                  <a:cubicBezTo>
                    <a:pt x="0" y="17848"/>
                    <a:pt x="17848" y="0"/>
                    <a:pt x="398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84182" cy="21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292351" y="6887134"/>
            <a:ext cx="3793082" cy="545572"/>
            <a:chOff x="0" y="0"/>
            <a:chExt cx="1184182" cy="1703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4182" cy="170325"/>
            </a:xfrm>
            <a:custGeom>
              <a:avLst/>
              <a:gdLst/>
              <a:ahLst/>
              <a:cxnLst/>
              <a:rect l="l" t="t" r="r" b="b"/>
              <a:pathLst>
                <a:path w="1184182" h="170325">
                  <a:moveTo>
                    <a:pt x="39865" y="0"/>
                  </a:moveTo>
                  <a:lnTo>
                    <a:pt x="1144318" y="0"/>
                  </a:lnTo>
                  <a:cubicBezTo>
                    <a:pt x="1154891" y="0"/>
                    <a:pt x="1165030" y="4200"/>
                    <a:pt x="1172506" y="11676"/>
                  </a:cubicBezTo>
                  <a:cubicBezTo>
                    <a:pt x="1179982" y="19152"/>
                    <a:pt x="1184182" y="29292"/>
                    <a:pt x="1184182" y="39865"/>
                  </a:cubicBezTo>
                  <a:lnTo>
                    <a:pt x="1184182" y="130461"/>
                  </a:lnTo>
                  <a:cubicBezTo>
                    <a:pt x="1184182" y="141033"/>
                    <a:pt x="1179982" y="151173"/>
                    <a:pt x="1172506" y="158649"/>
                  </a:cubicBezTo>
                  <a:cubicBezTo>
                    <a:pt x="1165030" y="166125"/>
                    <a:pt x="1154891" y="170325"/>
                    <a:pt x="1144318" y="170325"/>
                  </a:cubicBezTo>
                  <a:lnTo>
                    <a:pt x="39865" y="170325"/>
                  </a:lnTo>
                  <a:cubicBezTo>
                    <a:pt x="17848" y="170325"/>
                    <a:pt x="0" y="152477"/>
                    <a:pt x="0" y="130461"/>
                  </a:cubicBezTo>
                  <a:lnTo>
                    <a:pt x="0" y="39865"/>
                  </a:lnTo>
                  <a:cubicBezTo>
                    <a:pt x="0" y="17848"/>
                    <a:pt x="17848" y="0"/>
                    <a:pt x="398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84182" cy="21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75753" y="6887134"/>
            <a:ext cx="3793082" cy="545572"/>
            <a:chOff x="0" y="0"/>
            <a:chExt cx="1184182" cy="1703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84182" cy="170325"/>
            </a:xfrm>
            <a:custGeom>
              <a:avLst/>
              <a:gdLst/>
              <a:ahLst/>
              <a:cxnLst/>
              <a:rect l="l" t="t" r="r" b="b"/>
              <a:pathLst>
                <a:path w="1184182" h="170325">
                  <a:moveTo>
                    <a:pt x="39865" y="0"/>
                  </a:moveTo>
                  <a:lnTo>
                    <a:pt x="1144318" y="0"/>
                  </a:lnTo>
                  <a:cubicBezTo>
                    <a:pt x="1154891" y="0"/>
                    <a:pt x="1165030" y="4200"/>
                    <a:pt x="1172506" y="11676"/>
                  </a:cubicBezTo>
                  <a:cubicBezTo>
                    <a:pt x="1179982" y="19152"/>
                    <a:pt x="1184182" y="29292"/>
                    <a:pt x="1184182" y="39865"/>
                  </a:cubicBezTo>
                  <a:lnTo>
                    <a:pt x="1184182" y="130461"/>
                  </a:lnTo>
                  <a:cubicBezTo>
                    <a:pt x="1184182" y="141033"/>
                    <a:pt x="1179982" y="151173"/>
                    <a:pt x="1172506" y="158649"/>
                  </a:cubicBezTo>
                  <a:cubicBezTo>
                    <a:pt x="1165030" y="166125"/>
                    <a:pt x="1154891" y="170325"/>
                    <a:pt x="1144318" y="170325"/>
                  </a:cubicBezTo>
                  <a:lnTo>
                    <a:pt x="39865" y="170325"/>
                  </a:lnTo>
                  <a:cubicBezTo>
                    <a:pt x="17848" y="170325"/>
                    <a:pt x="0" y="152477"/>
                    <a:pt x="0" y="130461"/>
                  </a:cubicBezTo>
                  <a:lnTo>
                    <a:pt x="0" y="39865"/>
                  </a:lnTo>
                  <a:cubicBezTo>
                    <a:pt x="0" y="17848"/>
                    <a:pt x="17848" y="0"/>
                    <a:pt x="398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184182" cy="21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01837" y="3427955"/>
            <a:ext cx="3793082" cy="545572"/>
            <a:chOff x="0" y="0"/>
            <a:chExt cx="1184182" cy="1703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4182" cy="170325"/>
            </a:xfrm>
            <a:custGeom>
              <a:avLst/>
              <a:gdLst/>
              <a:ahLst/>
              <a:cxnLst/>
              <a:rect l="l" t="t" r="r" b="b"/>
              <a:pathLst>
                <a:path w="1184182" h="170325">
                  <a:moveTo>
                    <a:pt x="39865" y="0"/>
                  </a:moveTo>
                  <a:lnTo>
                    <a:pt x="1144318" y="0"/>
                  </a:lnTo>
                  <a:cubicBezTo>
                    <a:pt x="1154891" y="0"/>
                    <a:pt x="1165030" y="4200"/>
                    <a:pt x="1172506" y="11676"/>
                  </a:cubicBezTo>
                  <a:cubicBezTo>
                    <a:pt x="1179982" y="19152"/>
                    <a:pt x="1184182" y="29292"/>
                    <a:pt x="1184182" y="39865"/>
                  </a:cubicBezTo>
                  <a:lnTo>
                    <a:pt x="1184182" y="130461"/>
                  </a:lnTo>
                  <a:cubicBezTo>
                    <a:pt x="1184182" y="141033"/>
                    <a:pt x="1179982" y="151173"/>
                    <a:pt x="1172506" y="158649"/>
                  </a:cubicBezTo>
                  <a:cubicBezTo>
                    <a:pt x="1165030" y="166125"/>
                    <a:pt x="1154891" y="170325"/>
                    <a:pt x="1144318" y="170325"/>
                  </a:cubicBezTo>
                  <a:lnTo>
                    <a:pt x="39865" y="170325"/>
                  </a:lnTo>
                  <a:cubicBezTo>
                    <a:pt x="17848" y="170325"/>
                    <a:pt x="0" y="152477"/>
                    <a:pt x="0" y="130461"/>
                  </a:cubicBezTo>
                  <a:lnTo>
                    <a:pt x="0" y="39865"/>
                  </a:lnTo>
                  <a:cubicBezTo>
                    <a:pt x="0" y="17848"/>
                    <a:pt x="17848" y="0"/>
                    <a:pt x="398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184182" cy="21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701837" y="4497403"/>
            <a:ext cx="3793082" cy="545572"/>
            <a:chOff x="0" y="0"/>
            <a:chExt cx="1184182" cy="1703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84182" cy="170325"/>
            </a:xfrm>
            <a:custGeom>
              <a:avLst/>
              <a:gdLst/>
              <a:ahLst/>
              <a:cxnLst/>
              <a:rect l="l" t="t" r="r" b="b"/>
              <a:pathLst>
                <a:path w="1184182" h="170325">
                  <a:moveTo>
                    <a:pt x="39865" y="0"/>
                  </a:moveTo>
                  <a:lnTo>
                    <a:pt x="1144318" y="0"/>
                  </a:lnTo>
                  <a:cubicBezTo>
                    <a:pt x="1154891" y="0"/>
                    <a:pt x="1165030" y="4200"/>
                    <a:pt x="1172506" y="11676"/>
                  </a:cubicBezTo>
                  <a:cubicBezTo>
                    <a:pt x="1179982" y="19152"/>
                    <a:pt x="1184182" y="29292"/>
                    <a:pt x="1184182" y="39865"/>
                  </a:cubicBezTo>
                  <a:lnTo>
                    <a:pt x="1184182" y="130461"/>
                  </a:lnTo>
                  <a:cubicBezTo>
                    <a:pt x="1184182" y="141033"/>
                    <a:pt x="1179982" y="151173"/>
                    <a:pt x="1172506" y="158649"/>
                  </a:cubicBezTo>
                  <a:cubicBezTo>
                    <a:pt x="1165030" y="166125"/>
                    <a:pt x="1154891" y="170325"/>
                    <a:pt x="1144318" y="170325"/>
                  </a:cubicBezTo>
                  <a:lnTo>
                    <a:pt x="39865" y="170325"/>
                  </a:lnTo>
                  <a:cubicBezTo>
                    <a:pt x="17848" y="170325"/>
                    <a:pt x="0" y="152477"/>
                    <a:pt x="0" y="130461"/>
                  </a:cubicBezTo>
                  <a:lnTo>
                    <a:pt x="0" y="39865"/>
                  </a:lnTo>
                  <a:cubicBezTo>
                    <a:pt x="0" y="17848"/>
                    <a:pt x="17848" y="0"/>
                    <a:pt x="398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84182" cy="21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701837" y="7908956"/>
            <a:ext cx="3793082" cy="545572"/>
            <a:chOff x="0" y="0"/>
            <a:chExt cx="1184182" cy="1703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84182" cy="170325"/>
            </a:xfrm>
            <a:custGeom>
              <a:avLst/>
              <a:gdLst/>
              <a:ahLst/>
              <a:cxnLst/>
              <a:rect l="l" t="t" r="r" b="b"/>
              <a:pathLst>
                <a:path w="1184182" h="170325">
                  <a:moveTo>
                    <a:pt x="39865" y="0"/>
                  </a:moveTo>
                  <a:lnTo>
                    <a:pt x="1144318" y="0"/>
                  </a:lnTo>
                  <a:cubicBezTo>
                    <a:pt x="1154891" y="0"/>
                    <a:pt x="1165030" y="4200"/>
                    <a:pt x="1172506" y="11676"/>
                  </a:cubicBezTo>
                  <a:cubicBezTo>
                    <a:pt x="1179982" y="19152"/>
                    <a:pt x="1184182" y="29292"/>
                    <a:pt x="1184182" y="39865"/>
                  </a:cubicBezTo>
                  <a:lnTo>
                    <a:pt x="1184182" y="130461"/>
                  </a:lnTo>
                  <a:cubicBezTo>
                    <a:pt x="1184182" y="141033"/>
                    <a:pt x="1179982" y="151173"/>
                    <a:pt x="1172506" y="158649"/>
                  </a:cubicBezTo>
                  <a:cubicBezTo>
                    <a:pt x="1165030" y="166125"/>
                    <a:pt x="1154891" y="170325"/>
                    <a:pt x="1144318" y="170325"/>
                  </a:cubicBezTo>
                  <a:lnTo>
                    <a:pt x="39865" y="170325"/>
                  </a:lnTo>
                  <a:cubicBezTo>
                    <a:pt x="17848" y="170325"/>
                    <a:pt x="0" y="152477"/>
                    <a:pt x="0" y="130461"/>
                  </a:cubicBezTo>
                  <a:lnTo>
                    <a:pt x="0" y="39865"/>
                  </a:lnTo>
                  <a:cubicBezTo>
                    <a:pt x="0" y="17848"/>
                    <a:pt x="17848" y="0"/>
                    <a:pt x="398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84182" cy="21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01837" y="1345571"/>
            <a:ext cx="3793082" cy="545572"/>
            <a:chOff x="0" y="0"/>
            <a:chExt cx="1184182" cy="17032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84182" cy="170325"/>
            </a:xfrm>
            <a:custGeom>
              <a:avLst/>
              <a:gdLst/>
              <a:ahLst/>
              <a:cxnLst/>
              <a:rect l="l" t="t" r="r" b="b"/>
              <a:pathLst>
                <a:path w="1184182" h="170325">
                  <a:moveTo>
                    <a:pt x="39865" y="0"/>
                  </a:moveTo>
                  <a:lnTo>
                    <a:pt x="1144318" y="0"/>
                  </a:lnTo>
                  <a:cubicBezTo>
                    <a:pt x="1154891" y="0"/>
                    <a:pt x="1165030" y="4200"/>
                    <a:pt x="1172506" y="11676"/>
                  </a:cubicBezTo>
                  <a:cubicBezTo>
                    <a:pt x="1179982" y="19152"/>
                    <a:pt x="1184182" y="29292"/>
                    <a:pt x="1184182" y="39865"/>
                  </a:cubicBezTo>
                  <a:lnTo>
                    <a:pt x="1184182" y="130461"/>
                  </a:lnTo>
                  <a:cubicBezTo>
                    <a:pt x="1184182" y="141033"/>
                    <a:pt x="1179982" y="151173"/>
                    <a:pt x="1172506" y="158649"/>
                  </a:cubicBezTo>
                  <a:cubicBezTo>
                    <a:pt x="1165030" y="166125"/>
                    <a:pt x="1154891" y="170325"/>
                    <a:pt x="1144318" y="170325"/>
                  </a:cubicBezTo>
                  <a:lnTo>
                    <a:pt x="39865" y="170325"/>
                  </a:lnTo>
                  <a:cubicBezTo>
                    <a:pt x="17848" y="170325"/>
                    <a:pt x="0" y="152477"/>
                    <a:pt x="0" y="130461"/>
                  </a:cubicBezTo>
                  <a:lnTo>
                    <a:pt x="0" y="39865"/>
                  </a:lnTo>
                  <a:cubicBezTo>
                    <a:pt x="0" y="17848"/>
                    <a:pt x="17848" y="0"/>
                    <a:pt x="398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184182" cy="21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701837" y="257074"/>
            <a:ext cx="3793082" cy="545572"/>
            <a:chOff x="0" y="0"/>
            <a:chExt cx="1184182" cy="1703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84182" cy="170325"/>
            </a:xfrm>
            <a:custGeom>
              <a:avLst/>
              <a:gdLst/>
              <a:ahLst/>
              <a:cxnLst/>
              <a:rect l="l" t="t" r="r" b="b"/>
              <a:pathLst>
                <a:path w="1184182" h="170325">
                  <a:moveTo>
                    <a:pt x="39865" y="0"/>
                  </a:moveTo>
                  <a:lnTo>
                    <a:pt x="1144318" y="0"/>
                  </a:lnTo>
                  <a:cubicBezTo>
                    <a:pt x="1154891" y="0"/>
                    <a:pt x="1165030" y="4200"/>
                    <a:pt x="1172506" y="11676"/>
                  </a:cubicBezTo>
                  <a:cubicBezTo>
                    <a:pt x="1179982" y="19152"/>
                    <a:pt x="1184182" y="29292"/>
                    <a:pt x="1184182" y="39865"/>
                  </a:cubicBezTo>
                  <a:lnTo>
                    <a:pt x="1184182" y="130461"/>
                  </a:lnTo>
                  <a:cubicBezTo>
                    <a:pt x="1184182" y="141033"/>
                    <a:pt x="1179982" y="151173"/>
                    <a:pt x="1172506" y="158649"/>
                  </a:cubicBezTo>
                  <a:cubicBezTo>
                    <a:pt x="1165030" y="166125"/>
                    <a:pt x="1154891" y="170325"/>
                    <a:pt x="1144318" y="170325"/>
                  </a:cubicBezTo>
                  <a:lnTo>
                    <a:pt x="39865" y="170325"/>
                  </a:lnTo>
                  <a:cubicBezTo>
                    <a:pt x="17848" y="170325"/>
                    <a:pt x="0" y="152477"/>
                    <a:pt x="0" y="130461"/>
                  </a:cubicBezTo>
                  <a:lnTo>
                    <a:pt x="0" y="39865"/>
                  </a:lnTo>
                  <a:cubicBezTo>
                    <a:pt x="0" y="17848"/>
                    <a:pt x="17848" y="0"/>
                    <a:pt x="398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84182" cy="21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705579" y="9679497"/>
            <a:ext cx="3793082" cy="545572"/>
            <a:chOff x="0" y="0"/>
            <a:chExt cx="1184182" cy="1703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84182" cy="170325"/>
            </a:xfrm>
            <a:custGeom>
              <a:avLst/>
              <a:gdLst/>
              <a:ahLst/>
              <a:cxnLst/>
              <a:rect l="l" t="t" r="r" b="b"/>
              <a:pathLst>
                <a:path w="1184182" h="170325">
                  <a:moveTo>
                    <a:pt x="39865" y="0"/>
                  </a:moveTo>
                  <a:lnTo>
                    <a:pt x="1144318" y="0"/>
                  </a:lnTo>
                  <a:cubicBezTo>
                    <a:pt x="1154891" y="0"/>
                    <a:pt x="1165030" y="4200"/>
                    <a:pt x="1172506" y="11676"/>
                  </a:cubicBezTo>
                  <a:cubicBezTo>
                    <a:pt x="1179982" y="19152"/>
                    <a:pt x="1184182" y="29292"/>
                    <a:pt x="1184182" y="39865"/>
                  </a:cubicBezTo>
                  <a:lnTo>
                    <a:pt x="1184182" y="130461"/>
                  </a:lnTo>
                  <a:cubicBezTo>
                    <a:pt x="1184182" y="141033"/>
                    <a:pt x="1179982" y="151173"/>
                    <a:pt x="1172506" y="158649"/>
                  </a:cubicBezTo>
                  <a:cubicBezTo>
                    <a:pt x="1165030" y="166125"/>
                    <a:pt x="1154891" y="170325"/>
                    <a:pt x="1144318" y="170325"/>
                  </a:cubicBezTo>
                  <a:lnTo>
                    <a:pt x="39865" y="170325"/>
                  </a:lnTo>
                  <a:cubicBezTo>
                    <a:pt x="17848" y="170325"/>
                    <a:pt x="0" y="152477"/>
                    <a:pt x="0" y="130461"/>
                  </a:cubicBezTo>
                  <a:lnTo>
                    <a:pt x="0" y="39865"/>
                  </a:lnTo>
                  <a:cubicBezTo>
                    <a:pt x="0" y="17848"/>
                    <a:pt x="17848" y="0"/>
                    <a:pt x="398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184182" cy="21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169300" y="8860831"/>
            <a:ext cx="276306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Model Evaluation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53806" y="7983938"/>
            <a:ext cx="279405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Model Selection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92351" y="6959188"/>
            <a:ext cx="390493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Testing Set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66840" y="6941162"/>
            <a:ext cx="261090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Training Set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5901" y="5624000"/>
            <a:ext cx="3665382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Feature Engineering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95214" y="4551431"/>
            <a:ext cx="300632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Exploratory Data Analysis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979150" y="3493004"/>
            <a:ext cx="3313201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Data Preprocessing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51883" y="2469751"/>
            <a:ext cx="2500473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Data Cleaning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010800" y="1382261"/>
            <a:ext cx="308007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Dataset Collection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477743" y="341389"/>
            <a:ext cx="4146183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Research Review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468957" y="9746172"/>
            <a:ext cx="2034784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Prediction</a:t>
            </a:r>
          </a:p>
        </p:txBody>
      </p:sp>
      <p:sp>
        <p:nvSpPr>
          <p:cNvPr id="47" name="AutoShape 47"/>
          <p:cNvSpPr/>
          <p:nvPr/>
        </p:nvSpPr>
        <p:spPr>
          <a:xfrm flipH="1">
            <a:off x="12588920" y="836583"/>
            <a:ext cx="13200" cy="475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8" name="AutoShape 48"/>
          <p:cNvSpPr/>
          <p:nvPr/>
        </p:nvSpPr>
        <p:spPr>
          <a:xfrm flipH="1">
            <a:off x="12537634" y="1925080"/>
            <a:ext cx="13200" cy="5083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9" name="AutoShape 49"/>
          <p:cNvSpPr/>
          <p:nvPr/>
        </p:nvSpPr>
        <p:spPr>
          <a:xfrm flipH="1">
            <a:off x="12511990" y="2976887"/>
            <a:ext cx="6601" cy="42477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0" name="AutoShape 50"/>
          <p:cNvSpPr/>
          <p:nvPr/>
        </p:nvSpPr>
        <p:spPr>
          <a:xfrm>
            <a:off x="12499548" y="3971585"/>
            <a:ext cx="12443" cy="5078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1" name="AutoShape 51"/>
          <p:cNvSpPr/>
          <p:nvPr/>
        </p:nvSpPr>
        <p:spPr>
          <a:xfrm flipH="1">
            <a:off x="12537634" y="5043645"/>
            <a:ext cx="13200" cy="475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2" name="AutoShape 52"/>
          <p:cNvSpPr/>
          <p:nvPr/>
        </p:nvSpPr>
        <p:spPr>
          <a:xfrm flipV="1">
            <a:off x="10599090" y="6064797"/>
            <a:ext cx="1751538" cy="8920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 flipH="1" flipV="1">
            <a:off x="12598378" y="6064796"/>
            <a:ext cx="1751538" cy="8763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10685901" y="7184541"/>
            <a:ext cx="1484662" cy="6981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5" name="AutoShape 55"/>
          <p:cNvSpPr/>
          <p:nvPr/>
        </p:nvSpPr>
        <p:spPr>
          <a:xfrm flipH="1">
            <a:off x="12610557" y="7165764"/>
            <a:ext cx="1681792" cy="7351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6" name="AutoShape 56"/>
          <p:cNvSpPr/>
          <p:nvPr/>
        </p:nvSpPr>
        <p:spPr>
          <a:xfrm>
            <a:off x="12537634" y="8480822"/>
            <a:ext cx="13200" cy="2911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7" name="AutoShape 57"/>
          <p:cNvSpPr/>
          <p:nvPr/>
        </p:nvSpPr>
        <p:spPr>
          <a:xfrm>
            <a:off x="12537634" y="9374695"/>
            <a:ext cx="13200" cy="2428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8" name="Group 58"/>
          <p:cNvGrpSpPr/>
          <p:nvPr/>
        </p:nvGrpSpPr>
        <p:grpSpPr>
          <a:xfrm>
            <a:off x="147321" y="257074"/>
            <a:ext cx="6061682" cy="9916947"/>
            <a:chOff x="0" y="0"/>
            <a:chExt cx="1596492" cy="261187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596492" cy="2611871"/>
            </a:xfrm>
            <a:custGeom>
              <a:avLst/>
              <a:gdLst/>
              <a:ahLst/>
              <a:cxnLst/>
              <a:rect l="l" t="t" r="r" b="b"/>
              <a:pathLst>
                <a:path w="1596492" h="2611871">
                  <a:moveTo>
                    <a:pt x="0" y="0"/>
                  </a:moveTo>
                  <a:lnTo>
                    <a:pt x="1596492" y="0"/>
                  </a:lnTo>
                  <a:lnTo>
                    <a:pt x="1596492" y="2611871"/>
                  </a:lnTo>
                  <a:lnTo>
                    <a:pt x="0" y="2611871"/>
                  </a:lnTo>
                  <a:close/>
                </a:path>
              </a:pathLst>
            </a:custGeom>
            <a:solidFill>
              <a:srgbClr val="593C8F">
                <a:alpha val="84706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47625"/>
              <a:ext cx="1596492" cy="2659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336515" y="4153466"/>
            <a:ext cx="5683295" cy="102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  <a:spcBef>
                <a:spcPct val="0"/>
              </a:spcBef>
            </a:pPr>
            <a:r>
              <a:rPr lang="en-US" sz="5343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METHODOLOGY</a:t>
            </a:r>
          </a:p>
        </p:txBody>
      </p:sp>
    </p:spTree>
  </p:cSld>
  <p:clrMapOvr>
    <a:masterClrMapping/>
  </p:clrMapOvr>
  <p:transition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EE76B-8E88-8790-F386-1267655A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3313"/>
            <a:ext cx="17615864" cy="8347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D18C24-EC6E-3382-F5C3-512EAB271C41}"/>
              </a:ext>
            </a:extLst>
          </p:cNvPr>
          <p:cNvSpPr txBox="1"/>
          <p:nvPr/>
        </p:nvSpPr>
        <p:spPr>
          <a:xfrm>
            <a:off x="762000" y="190500"/>
            <a:ext cx="11582400" cy="121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82703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342696" y="-4589536"/>
            <a:ext cx="1913004" cy="11460381"/>
            <a:chOff x="0" y="0"/>
            <a:chExt cx="503837" cy="30183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837" cy="3018372"/>
            </a:xfrm>
            <a:custGeom>
              <a:avLst/>
              <a:gdLst/>
              <a:ahLst/>
              <a:cxnLst/>
              <a:rect l="l" t="t" r="r" b="b"/>
              <a:pathLst>
                <a:path w="503837" h="3018372">
                  <a:moveTo>
                    <a:pt x="0" y="0"/>
                  </a:moveTo>
                  <a:lnTo>
                    <a:pt x="503837" y="0"/>
                  </a:lnTo>
                  <a:lnTo>
                    <a:pt x="503837" y="3018372"/>
                  </a:lnTo>
                  <a:lnTo>
                    <a:pt x="0" y="301837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03837" cy="3065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441" y="626304"/>
            <a:ext cx="1146038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REGRESSION MODELS CONSIDERED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2540966"/>
            <a:ext cx="12001500" cy="493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958" lvl="1" indent="-453479" algn="l">
              <a:lnSpc>
                <a:spcPts val="7813"/>
              </a:lnSpc>
              <a:buFont typeface="Arial"/>
              <a:buChar char="•"/>
            </a:pPr>
            <a:r>
              <a:rPr lang="en-US" sz="4200" b="1" spc="239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Linear Regression</a:t>
            </a:r>
          </a:p>
          <a:p>
            <a:pPr marL="906958" lvl="1" indent="-453479" algn="l">
              <a:lnSpc>
                <a:spcPts val="7813"/>
              </a:lnSpc>
              <a:buFont typeface="Arial"/>
              <a:buChar char="•"/>
            </a:pPr>
            <a:r>
              <a:rPr lang="en-US" sz="4200" b="1" spc="239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Decision Tree Regressor</a:t>
            </a:r>
          </a:p>
          <a:p>
            <a:pPr marL="906958" lvl="1" indent="-453479" algn="l">
              <a:lnSpc>
                <a:spcPts val="7813"/>
              </a:lnSpc>
              <a:buFont typeface="Arial"/>
              <a:buChar char="•"/>
            </a:pPr>
            <a:r>
              <a:rPr lang="en-US" sz="4200" b="1" spc="239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Random Forest Regressor</a:t>
            </a:r>
          </a:p>
          <a:p>
            <a:pPr marL="906958" lvl="1" indent="-453479" algn="l">
              <a:lnSpc>
                <a:spcPts val="7813"/>
              </a:lnSpc>
              <a:buFont typeface="Arial"/>
              <a:buChar char="•"/>
            </a:pPr>
            <a:r>
              <a:rPr lang="en-US" sz="4200" b="1" spc="239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Gradient Boosting Regressor</a:t>
            </a:r>
          </a:p>
          <a:p>
            <a:pPr marL="906958" lvl="1" indent="-453479" algn="l">
              <a:lnSpc>
                <a:spcPts val="7813"/>
              </a:lnSpc>
              <a:buFont typeface="Arial"/>
              <a:buChar char="•"/>
            </a:pPr>
            <a:r>
              <a:rPr lang="en-US" sz="4200" b="1" spc="239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KNN Regressor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2CD3BF-AE85-881D-1494-585932963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657" y="48333"/>
            <a:ext cx="5038335" cy="3233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CC1F25-9E5B-D458-8E8B-BC5D0B385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3373537"/>
            <a:ext cx="5073008" cy="32743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8CF666-2FC1-4F2A-4018-9A3355A4B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3768" y="6747074"/>
            <a:ext cx="5068184" cy="327430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4169" y="432470"/>
            <a:ext cx="5549560" cy="3887714"/>
          </a:xfrm>
          <a:custGeom>
            <a:avLst/>
            <a:gdLst/>
            <a:ahLst/>
            <a:cxnLst/>
            <a:rect l="l" t="t" r="r" b="b"/>
            <a:pathLst>
              <a:path w="5549560" h="3887714">
                <a:moveTo>
                  <a:pt x="0" y="0"/>
                </a:moveTo>
                <a:lnTo>
                  <a:pt x="5549560" y="0"/>
                </a:lnTo>
                <a:lnTo>
                  <a:pt x="5549560" y="3887714"/>
                </a:lnTo>
                <a:lnTo>
                  <a:pt x="0" y="3887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14140" y="432470"/>
            <a:ext cx="5361520" cy="3887714"/>
          </a:xfrm>
          <a:custGeom>
            <a:avLst/>
            <a:gdLst/>
            <a:ahLst/>
            <a:cxnLst/>
            <a:rect l="l" t="t" r="r" b="b"/>
            <a:pathLst>
              <a:path w="5361520" h="3887714">
                <a:moveTo>
                  <a:pt x="0" y="0"/>
                </a:moveTo>
                <a:lnTo>
                  <a:pt x="5361520" y="0"/>
                </a:lnTo>
                <a:lnTo>
                  <a:pt x="5361520" y="3887714"/>
                </a:lnTo>
                <a:lnTo>
                  <a:pt x="0" y="3887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4" r="-220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3694" y="6308828"/>
            <a:ext cx="5313076" cy="3696894"/>
          </a:xfrm>
          <a:custGeom>
            <a:avLst/>
            <a:gdLst/>
            <a:ahLst/>
            <a:cxnLst/>
            <a:rect l="l" t="t" r="r" b="b"/>
            <a:pathLst>
              <a:path w="5313076" h="3696894">
                <a:moveTo>
                  <a:pt x="0" y="0"/>
                </a:moveTo>
                <a:lnTo>
                  <a:pt x="5313075" y="0"/>
                </a:lnTo>
                <a:lnTo>
                  <a:pt x="5313075" y="3696895"/>
                </a:lnTo>
                <a:lnTo>
                  <a:pt x="0" y="3696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40277" y="6382926"/>
            <a:ext cx="5158850" cy="3571512"/>
          </a:xfrm>
          <a:custGeom>
            <a:avLst/>
            <a:gdLst/>
            <a:ahLst/>
            <a:cxnLst/>
            <a:rect l="l" t="t" r="r" b="b"/>
            <a:pathLst>
              <a:path w="5158850" h="3571512">
                <a:moveTo>
                  <a:pt x="0" y="0"/>
                </a:moveTo>
                <a:lnTo>
                  <a:pt x="5158850" y="0"/>
                </a:lnTo>
                <a:lnTo>
                  <a:pt x="5158850" y="3571511"/>
                </a:lnTo>
                <a:lnTo>
                  <a:pt x="0" y="3571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35427" y="3583878"/>
            <a:ext cx="5217146" cy="3658655"/>
          </a:xfrm>
          <a:custGeom>
            <a:avLst/>
            <a:gdLst/>
            <a:ahLst/>
            <a:cxnLst/>
            <a:rect l="l" t="t" r="r" b="b"/>
            <a:pathLst>
              <a:path w="5217146" h="3658655">
                <a:moveTo>
                  <a:pt x="0" y="0"/>
                </a:moveTo>
                <a:lnTo>
                  <a:pt x="5217146" y="0"/>
                </a:lnTo>
                <a:lnTo>
                  <a:pt x="5217146" y="3658654"/>
                </a:lnTo>
                <a:lnTo>
                  <a:pt x="0" y="3658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687350" y="-3376959"/>
            <a:ext cx="1757546" cy="8879768"/>
            <a:chOff x="0" y="0"/>
            <a:chExt cx="462893" cy="23387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893" cy="2338705"/>
            </a:xfrm>
            <a:custGeom>
              <a:avLst/>
              <a:gdLst/>
              <a:ahLst/>
              <a:cxnLst/>
              <a:rect l="l" t="t" r="r" b="b"/>
              <a:pathLst>
                <a:path w="462893" h="2338705">
                  <a:moveTo>
                    <a:pt x="0" y="0"/>
                  </a:moveTo>
                  <a:lnTo>
                    <a:pt x="462893" y="0"/>
                  </a:lnTo>
                  <a:lnTo>
                    <a:pt x="462893" y="2338705"/>
                  </a:lnTo>
                  <a:lnTo>
                    <a:pt x="0" y="2338705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2893" cy="2386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6239" y="416366"/>
            <a:ext cx="7278537" cy="1074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4"/>
              </a:lnSpc>
              <a:spcBef>
                <a:spcPct val="0"/>
              </a:spcBef>
            </a:pPr>
            <a:r>
              <a:rPr lang="en-US" sz="5610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 SELECTED MODEL</a:t>
            </a:r>
          </a:p>
        </p:txBody>
      </p:sp>
      <p:sp>
        <p:nvSpPr>
          <p:cNvPr id="6" name="Freeform 6"/>
          <p:cNvSpPr/>
          <p:nvPr/>
        </p:nvSpPr>
        <p:spPr>
          <a:xfrm>
            <a:off x="9163878" y="2162037"/>
            <a:ext cx="8580165" cy="5970169"/>
          </a:xfrm>
          <a:custGeom>
            <a:avLst/>
            <a:gdLst/>
            <a:ahLst/>
            <a:cxnLst/>
            <a:rect l="l" t="t" r="r" b="b"/>
            <a:pathLst>
              <a:path w="8580165" h="5970169">
                <a:moveTo>
                  <a:pt x="0" y="0"/>
                </a:moveTo>
                <a:lnTo>
                  <a:pt x="8580164" y="0"/>
                </a:lnTo>
                <a:lnTo>
                  <a:pt x="8580164" y="5970169"/>
                </a:lnTo>
                <a:lnTo>
                  <a:pt x="0" y="5970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9008" y="2162037"/>
            <a:ext cx="590594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RANDOM FOREST REGRESSOR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4684" y="2769680"/>
            <a:ext cx="6761516" cy="3059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34" lvl="1" indent="-237617" algn="l">
              <a:lnSpc>
                <a:spcPts val="4028"/>
              </a:lnSpc>
              <a:buFont typeface="Arial"/>
              <a:buChar char="•"/>
            </a:pPr>
            <a:r>
              <a:rPr lang="en-US" sz="2201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Handles non-linear data</a:t>
            </a:r>
          </a:p>
          <a:p>
            <a:pPr marL="475234" lvl="1" indent="-237617" algn="l">
              <a:lnSpc>
                <a:spcPts val="4028"/>
              </a:lnSpc>
              <a:buFont typeface="Arial"/>
              <a:buChar char="•"/>
            </a:pPr>
            <a:r>
              <a:rPr lang="en-US" sz="2201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Robust to outliers</a:t>
            </a:r>
          </a:p>
          <a:p>
            <a:pPr marL="475234" lvl="1" indent="-237617" algn="l">
              <a:lnSpc>
                <a:spcPts val="4028"/>
              </a:lnSpc>
              <a:buFont typeface="Arial"/>
              <a:buChar char="•"/>
            </a:pPr>
            <a:r>
              <a:rPr lang="en-US" sz="2201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High accuracy</a:t>
            </a:r>
          </a:p>
          <a:p>
            <a:pPr marL="475234" lvl="1" indent="-237617" algn="l">
              <a:lnSpc>
                <a:spcPts val="4028"/>
              </a:lnSpc>
              <a:buFont typeface="Arial"/>
              <a:buChar char="•"/>
            </a:pPr>
            <a:r>
              <a:rPr lang="en-US" sz="2201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Better predictions on unseen data</a:t>
            </a:r>
          </a:p>
          <a:p>
            <a:pPr marL="475234" lvl="1" indent="-237617" algn="l">
              <a:lnSpc>
                <a:spcPts val="4028"/>
              </a:lnSpc>
              <a:buFont typeface="Arial"/>
              <a:buChar char="•"/>
            </a:pPr>
            <a:r>
              <a:rPr lang="en-US" sz="2201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Easy integration</a:t>
            </a:r>
          </a:p>
          <a:p>
            <a:pPr algn="l">
              <a:lnSpc>
                <a:spcPts val="4028"/>
              </a:lnSpc>
            </a:pPr>
            <a:endParaRPr lang="en-US" sz="2201" b="1" dirty="0">
              <a:solidFill>
                <a:srgbClr val="00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9008" y="6382921"/>
            <a:ext cx="7381945" cy="10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MODEL PERFORMANCE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2900" b="1">
              <a:solidFill>
                <a:srgbClr val="00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7134548"/>
            <a:ext cx="5753100" cy="1379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88" lvl="1" indent="-226694" algn="l">
              <a:lnSpc>
                <a:spcPts val="3653"/>
              </a:lnSpc>
              <a:buFont typeface="Arial"/>
              <a:buChar char="•"/>
            </a:pPr>
            <a:r>
              <a:rPr lang="en-US" sz="2099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R² Score: 0.8276</a:t>
            </a:r>
          </a:p>
          <a:p>
            <a:pPr marL="453388" lvl="1" indent="-226694" algn="l">
              <a:lnSpc>
                <a:spcPts val="3653"/>
              </a:lnSpc>
              <a:buFont typeface="Arial"/>
              <a:buChar char="•"/>
            </a:pPr>
            <a:r>
              <a:rPr lang="en-US" sz="2099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MAE: 0.2903</a:t>
            </a:r>
          </a:p>
          <a:p>
            <a:pPr marL="453388" lvl="1" indent="-226694" algn="l">
              <a:lnSpc>
                <a:spcPts val="3653"/>
              </a:lnSpc>
              <a:buFont typeface="Arial"/>
              <a:buChar char="•"/>
            </a:pPr>
            <a:r>
              <a:rPr lang="en-US" sz="2099" b="1" dirty="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RMSE: 0.4178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952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52949"/>
            </a:xfrm>
            <a:custGeom>
              <a:avLst/>
              <a:gdLst/>
              <a:ahLst/>
              <a:cxnLst/>
              <a:rect l="l" t="t" r="r" b="b"/>
              <a:pathLst>
                <a:path w="812800" h="2952949">
                  <a:moveTo>
                    <a:pt x="0" y="0"/>
                  </a:moveTo>
                  <a:lnTo>
                    <a:pt x="812800" y="0"/>
                  </a:lnTo>
                  <a:lnTo>
                    <a:pt x="812800" y="2952949"/>
                  </a:lnTo>
                  <a:lnTo>
                    <a:pt x="0" y="2952949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3000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486339" y="2143918"/>
            <a:ext cx="1679301" cy="2166240"/>
          </a:xfrm>
          <a:custGeom>
            <a:avLst/>
            <a:gdLst/>
            <a:ahLst/>
            <a:cxnLst/>
            <a:rect l="l" t="t" r="r" b="b"/>
            <a:pathLst>
              <a:path w="1679301" h="2166240">
                <a:moveTo>
                  <a:pt x="0" y="0"/>
                </a:moveTo>
                <a:lnTo>
                  <a:pt x="1679301" y="0"/>
                </a:lnTo>
                <a:lnTo>
                  <a:pt x="1679301" y="2166240"/>
                </a:lnTo>
                <a:lnTo>
                  <a:pt x="0" y="2166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7259" y="2169682"/>
            <a:ext cx="2140476" cy="2140476"/>
          </a:xfrm>
          <a:custGeom>
            <a:avLst/>
            <a:gdLst/>
            <a:ahLst/>
            <a:cxnLst/>
            <a:rect l="l" t="t" r="r" b="b"/>
            <a:pathLst>
              <a:path w="2140476" h="2140476">
                <a:moveTo>
                  <a:pt x="0" y="0"/>
                </a:moveTo>
                <a:lnTo>
                  <a:pt x="2140476" y="0"/>
                </a:lnTo>
                <a:lnTo>
                  <a:pt x="2140476" y="2140476"/>
                </a:lnTo>
                <a:lnTo>
                  <a:pt x="0" y="214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33850" y="2004278"/>
            <a:ext cx="1536293" cy="2305880"/>
          </a:xfrm>
          <a:custGeom>
            <a:avLst/>
            <a:gdLst/>
            <a:ahLst/>
            <a:cxnLst/>
            <a:rect l="l" t="t" r="r" b="b"/>
            <a:pathLst>
              <a:path w="1536293" h="2305880">
                <a:moveTo>
                  <a:pt x="0" y="0"/>
                </a:moveTo>
                <a:lnTo>
                  <a:pt x="1536293" y="0"/>
                </a:lnTo>
                <a:lnTo>
                  <a:pt x="1536293" y="2305880"/>
                </a:lnTo>
                <a:lnTo>
                  <a:pt x="0" y="230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71430" y="305648"/>
            <a:ext cx="1263502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 APPLICATION &amp; NEXT STEPS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9211" y="5057775"/>
            <a:ext cx="3775399" cy="20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256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REAL-TIME DEPLOYMENT:</a:t>
            </a:r>
          </a:p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256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Model will be deployed using Streamlit to provide instant car price predictions through a simple, interactive interface.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01253" y="5057775"/>
            <a:ext cx="4024668" cy="243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  <a:spcBef>
                <a:spcPct val="0"/>
              </a:spcBef>
            </a:pPr>
            <a:r>
              <a:rPr lang="en-US" sz="2259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SMART USER INPUTS:</a:t>
            </a:r>
          </a:p>
          <a:p>
            <a:pPr algn="l">
              <a:lnSpc>
                <a:spcPts val="3163"/>
              </a:lnSpc>
              <a:spcBef>
                <a:spcPct val="0"/>
              </a:spcBef>
            </a:pPr>
            <a:r>
              <a:rPr lang="en-US" sz="2259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Users can enter car details and instantly receive market price estimates, improving decision-making for buyers and sellers.</a:t>
            </a:r>
          </a:p>
          <a:p>
            <a:pPr algn="ctr">
              <a:lnSpc>
                <a:spcPts val="3163"/>
              </a:lnSpc>
              <a:spcBef>
                <a:spcPct val="0"/>
              </a:spcBef>
            </a:pPr>
            <a:endParaRPr lang="en-US" sz="2259">
              <a:solidFill>
                <a:srgbClr val="000000"/>
              </a:solidFill>
              <a:latin typeface="Arial MT Pro"/>
              <a:ea typeface="Arial MT Pro"/>
              <a:cs typeface="Arial MT Pro"/>
              <a:sym typeface="Arial MT P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2416" y="5057775"/>
            <a:ext cx="4347530" cy="237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  <a:spcBef>
                <a:spcPct val="0"/>
              </a:spcBef>
            </a:pPr>
            <a:r>
              <a:rPr lang="en-US" sz="2217" b="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 FUTURE ENHANCEMENTS:</a:t>
            </a:r>
          </a:p>
          <a:p>
            <a:pPr algn="ctr">
              <a:lnSpc>
                <a:spcPts val="3105"/>
              </a:lnSpc>
              <a:spcBef>
                <a:spcPct val="0"/>
              </a:spcBef>
            </a:pPr>
            <a:r>
              <a:rPr lang="en-US" sz="2217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We aim to add more features and try advanced ensemble models to boost accuracy, stability, and real-world performance.</a:t>
            </a:r>
          </a:p>
          <a:p>
            <a:pPr algn="ctr">
              <a:lnSpc>
                <a:spcPts val="3105"/>
              </a:lnSpc>
              <a:spcBef>
                <a:spcPct val="0"/>
              </a:spcBef>
            </a:pPr>
            <a:endParaRPr lang="en-US" sz="2217">
              <a:solidFill>
                <a:srgbClr val="000000"/>
              </a:solidFill>
              <a:latin typeface="Arial MT Pro"/>
              <a:ea typeface="Arial MT Pro"/>
              <a:cs typeface="Arial MT Pro"/>
              <a:sym typeface="Arial MT Pro"/>
            </a:endParaRPr>
          </a:p>
        </p:txBody>
      </p:sp>
    </p:spTree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307</Words>
  <Application>Microsoft Office PowerPoint</Application>
  <PresentationFormat>Custom</PresentationFormat>
  <Paragraphs>59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MT Pro Bold</vt:lpstr>
      <vt:lpstr>Calibri</vt:lpstr>
      <vt:lpstr>Arial MT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&amp;  white business profile presentation</dc:title>
  <cp:lastModifiedBy>swetha J</cp:lastModifiedBy>
  <cp:revision>9</cp:revision>
  <dcterms:created xsi:type="dcterms:W3CDTF">2006-08-16T00:00:00Z</dcterms:created>
  <dcterms:modified xsi:type="dcterms:W3CDTF">2025-11-27T09:47:37Z</dcterms:modified>
  <dc:identifier>DAG5zzJHfW4</dc:identifier>
</cp:coreProperties>
</file>